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  <p:sldMasterId id="2147483696" r:id="rId2"/>
  </p:sldMasterIdLst>
  <p:sldIdLst>
    <p:sldId id="256" r:id="rId3"/>
    <p:sldId id="257" r:id="rId4"/>
    <p:sldId id="258" r:id="rId5"/>
    <p:sldId id="259" r:id="rId6"/>
    <p:sldId id="260" r:id="rId7"/>
    <p:sldId id="298" r:id="rId8"/>
    <p:sldId id="303" r:id="rId9"/>
    <p:sldId id="263" r:id="rId10"/>
    <p:sldId id="265" r:id="rId11"/>
    <p:sldId id="269" r:id="rId12"/>
    <p:sldId id="277" r:id="rId13"/>
    <p:sldId id="278" r:id="rId14"/>
    <p:sldId id="279" r:id="rId15"/>
    <p:sldId id="284" r:id="rId16"/>
    <p:sldId id="287" r:id="rId17"/>
    <p:sldId id="290" r:id="rId18"/>
    <p:sldId id="296" r:id="rId19"/>
    <p:sldId id="307" r:id="rId20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39" autoAdjust="0"/>
    <p:restoredTop sz="94660"/>
  </p:normalViewPr>
  <p:slideViewPr>
    <p:cSldViewPr snapToGrid="0">
      <p:cViewPr>
        <p:scale>
          <a:sx n="59" d="100"/>
          <a:sy n="59" d="100"/>
        </p:scale>
        <p:origin x="996" y="4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197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89838-6487-4CB2-BF08-22AA628220F3}" type="datetimeFigureOut">
              <a:rPr lang="es-ES" smtClean="0"/>
              <a:t>17/08/2019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D97C6-6C68-43CB-A374-0BEC2CB99C1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167498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89838-6487-4CB2-BF08-22AA628220F3}" type="datetimeFigureOut">
              <a:rPr lang="es-ES" smtClean="0"/>
              <a:t>17/08/2019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D97C6-6C68-43CB-A374-0BEC2CB99C1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835732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89838-6487-4CB2-BF08-22AA628220F3}" type="datetimeFigureOut">
              <a:rPr lang="es-ES" smtClean="0"/>
              <a:t>17/08/2019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D97C6-6C68-43CB-A374-0BEC2CB99C1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634317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89838-6487-4CB2-BF08-22AA628220F3}" type="datetimeFigureOut">
              <a:rPr lang="es-ES" smtClean="0"/>
              <a:t>17/08/2019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D97C6-6C68-43CB-A374-0BEC2CB99C1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163917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89838-6487-4CB2-BF08-22AA628220F3}" type="datetimeFigureOut">
              <a:rPr lang="es-ES" smtClean="0"/>
              <a:t>17/08/2019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D97C6-6C68-43CB-A374-0BEC2CB99C1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93263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s-ES"/>
              <a:t>Editar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89838-6487-4CB2-BF08-22AA628220F3}" type="datetimeFigureOut">
              <a:rPr lang="es-ES" smtClean="0"/>
              <a:t>17/08/2019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D97C6-6C68-43CB-A374-0BEC2CB99C1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754759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s-ES"/>
              <a:t>Editar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89838-6487-4CB2-BF08-22AA628220F3}" type="datetimeFigureOut">
              <a:rPr lang="es-ES" smtClean="0"/>
              <a:t>17/08/2019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D97C6-6C68-43CB-A374-0BEC2CB99C1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536753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89838-6487-4CB2-BF08-22AA628220F3}" type="datetimeFigureOut">
              <a:rPr lang="es-ES" smtClean="0"/>
              <a:t>17/08/2019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D97C6-6C68-43CB-A374-0BEC2CB99C1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5794550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89838-6487-4CB2-BF08-22AA628220F3}" type="datetimeFigureOut">
              <a:rPr lang="es-ES" smtClean="0"/>
              <a:t>17/08/2019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D97C6-6C68-43CB-A374-0BEC2CB99C1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0027639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8/17/2019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098715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8/17/2019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9818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89838-6487-4CB2-BF08-22AA628220F3}" type="datetimeFigureOut">
              <a:rPr lang="es-ES" smtClean="0"/>
              <a:t>17/08/2019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F4DD97C6-6C68-43CB-A374-0BEC2CB99C1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1821339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8/17/2019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060235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8/17/2019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346245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8/17/2019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404480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8/17/2019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1004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8/17/2019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967988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8/17/2019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972606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8/17/2019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265093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8/17/2019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973469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8/17/2019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03872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89838-6487-4CB2-BF08-22AA628220F3}" type="datetimeFigureOut">
              <a:rPr lang="es-ES" smtClean="0"/>
              <a:t>17/08/2019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D97C6-6C68-43CB-A374-0BEC2CB99C1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123126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89838-6487-4CB2-BF08-22AA628220F3}" type="datetimeFigureOut">
              <a:rPr lang="es-ES" smtClean="0"/>
              <a:t>17/08/2019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D97C6-6C68-43CB-A374-0BEC2CB99C1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744017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89838-6487-4CB2-BF08-22AA628220F3}" type="datetimeFigureOut">
              <a:rPr lang="es-ES" smtClean="0"/>
              <a:t>17/08/2019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D97C6-6C68-43CB-A374-0BEC2CB99C1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515763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89838-6487-4CB2-BF08-22AA628220F3}" type="datetimeFigureOut">
              <a:rPr lang="es-ES" smtClean="0"/>
              <a:t>17/08/2019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D97C6-6C68-43CB-A374-0BEC2CB99C1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171168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89838-6487-4CB2-BF08-22AA628220F3}" type="datetimeFigureOut">
              <a:rPr lang="es-ES" smtClean="0"/>
              <a:t>17/08/2019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D97C6-6C68-43CB-A374-0BEC2CB99C1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511919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89838-6487-4CB2-BF08-22AA628220F3}" type="datetimeFigureOut">
              <a:rPr lang="es-ES" smtClean="0"/>
              <a:t>17/08/2019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D97C6-6C68-43CB-A374-0BEC2CB99C1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808430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89838-6487-4CB2-BF08-22AA628220F3}" type="datetimeFigureOut">
              <a:rPr lang="es-ES" smtClean="0"/>
              <a:t>17/08/2019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D97C6-6C68-43CB-A374-0BEC2CB99C1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530930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9CD89838-6487-4CB2-BF08-22AA628220F3}" type="datetimeFigureOut">
              <a:rPr lang="es-ES" smtClean="0"/>
              <a:t>17/08/2019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F4DD97C6-6C68-43CB-A374-0BEC2CB99C1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19102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8/17/2019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7705395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microsoft.com/office/2007/relationships/hdphoto" Target="../media/hdphoto5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1680919" y="507912"/>
            <a:ext cx="9174188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9600" b="1" cap="none" spc="0" dirty="0">
                <a:ln w="12700">
                  <a:solidFill>
                    <a:sysClr val="windowText" lastClr="000000"/>
                  </a:solidFill>
                  <a:prstDash val="solid"/>
                </a:ln>
                <a:solidFill>
                  <a:srgbClr val="92D050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Seminario 2019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4869" y="2077572"/>
            <a:ext cx="5691352" cy="42502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513834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42D4960A-896E-4F6B-BF65-B4662AC9DE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009C9C9-6A5E-450B-B953-EFDA746312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52" r="9933" b="2"/>
          <a:stretch/>
        </p:blipFill>
        <p:spPr>
          <a:xfrm>
            <a:off x="453302" y="457200"/>
            <a:ext cx="7588885" cy="5899650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5684944A-8803-462C-84C5-4576C56A77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9870" y="457199"/>
            <a:ext cx="3618827" cy="482246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93214E7-274D-43D9-A6CE-A1BF803E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72723" y="850791"/>
            <a:ext cx="3202016" cy="4198288"/>
          </a:xfrm>
        </p:spPr>
        <p:txBody>
          <a:bodyPr anchor="ctr">
            <a:normAutofit/>
          </a:bodyPr>
          <a:lstStyle/>
          <a:p>
            <a:r>
              <a:rPr lang="es-419" dirty="0">
                <a:solidFill>
                  <a:srgbClr val="FFFFFF"/>
                </a:solidFill>
              </a:rPr>
              <a:t>Salud y bienestar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07F3B49-8C20-42F5-831D-59306D05F6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9870" y="5367338"/>
            <a:ext cx="3618828" cy="989513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B69A7CA-F1B2-4336-A7A6-4B9921124A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72723" y="5545331"/>
            <a:ext cx="3202016" cy="649222"/>
          </a:xfrm>
          <a:noFill/>
        </p:spPr>
        <p:txBody>
          <a:bodyPr anchor="ctr">
            <a:normAutofit/>
          </a:bodyPr>
          <a:lstStyle/>
          <a:p>
            <a:endParaRPr lang="es-419" sz="1800" dirty="0">
              <a:solidFill>
                <a:srgbClr val="FFFFFF">
                  <a:alpha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6860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44FE4EC3-B81A-46A7-B641-7F1215B66F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7768" l="0" r="98667">
                        <a14:foregroundMark x1="13748" y1="37918" x2="8000" y2="47321"/>
                        <a14:foregroundMark x1="23556" y1="21875" x2="17052" y2="32514"/>
                        <a14:foregroundMark x1="8000" y1="47321" x2="8000" y2="48661"/>
                        <a14:foregroundMark x1="52798" y1="45137" x2="42222" y2="54911"/>
                        <a14:foregroundMark x1="42222" y1="54911" x2="54667" y2="47321"/>
                        <a14:foregroundMark x1="53662" y1="42072" x2="52444" y2="35714"/>
                        <a14:foregroundMark x1="54667" y1="47321" x2="54289" y2="45350"/>
                        <a14:foregroundMark x1="52444" y1="35714" x2="47535" y2="36312"/>
                        <a14:foregroundMark x1="35290" y1="47183" x2="34337" y2="50893"/>
                        <a14:foregroundMark x1="43730" y1="55478" x2="47556" y2="57143"/>
                        <a14:foregroundMark x1="35115" y1="51728" x2="43556" y2="55402"/>
                        <a14:foregroundMark x1="44636" y1="61690" x2="38667" y2="70982"/>
                        <a14:foregroundMark x1="47556" y1="57143" x2="46277" y2="59134"/>
                        <a14:foregroundMark x1="38667" y1="70982" x2="50667" y2="75446"/>
                        <a14:foregroundMark x1="50667" y1="75446" x2="58222" y2="62054"/>
                        <a14:foregroundMark x1="58222" y1="62054" x2="58667" y2="57589"/>
                        <a14:foregroundMark x1="55111" y1="70982" x2="63111" y2="55357"/>
                        <a14:foregroundMark x1="63111" y1="55357" x2="64018" y2="50499"/>
                        <a14:foregroundMark x1="59556" y1="42617" x2="59556" y2="73661"/>
                        <a14:foregroundMark x1="58587" y1="73554" x2="58667" y2="71875"/>
                        <a14:foregroundMark x1="58222" y1="81250" x2="58310" y2="79396"/>
                        <a14:foregroundMark x1="30222" y1="87500" x2="44444" y2="88839"/>
                        <a14:foregroundMark x1="44444" y1="88839" x2="59111" y2="87946"/>
                        <a14:foregroundMark x1="59111" y1="87946" x2="60889" y2="87500"/>
                        <a14:foregroundMark x1="75111" y1="85268" x2="89333" y2="51339"/>
                        <a14:foregroundMark x1="91556" y1="45089" x2="77333" y2="11607"/>
                        <a14:foregroundMark x1="60268" y1="893" x2="59556" y2="446"/>
                        <a14:foregroundMark x1="77333" y1="11607" x2="60268" y2="893"/>
                        <a14:foregroundMark x1="63111" y1="11607" x2="22667" y2="11161"/>
                        <a14:foregroundMark x1="22667" y1="11161" x2="14222" y2="16518"/>
                        <a14:foregroundMark x1="34222" y1="11607" x2="16889" y2="19196"/>
                        <a14:foregroundMark x1="16889" y1="19196" x2="5778" y2="29018"/>
                        <a14:foregroundMark x1="1334" y1="37946" x2="0" y2="40625"/>
                        <a14:foregroundMark x1="5778" y1="29018" x2="1334" y2="37946"/>
                        <a14:foregroundMark x1="0" y1="40625" x2="0" y2="43750"/>
                        <a14:foregroundMark x1="7111" y1="44196" x2="6667" y2="58929"/>
                        <a14:foregroundMark x1="28887" y1="77814" x2="29778" y2="78571"/>
                        <a14:foregroundMark x1="6667" y1="58929" x2="28525" y2="77506"/>
                        <a14:foregroundMark x1="29778" y1="78571" x2="30667" y2="78571"/>
                        <a14:foregroundMark x1="23556" y1="83036" x2="33778" y2="90625"/>
                        <a14:foregroundMark x1="33778" y1="90625" x2="44444" y2="93304"/>
                        <a14:foregroundMark x1="44444" y1="93304" x2="60000" y2="91071"/>
                        <a14:foregroundMark x1="60000" y1="91071" x2="64889" y2="89286"/>
                        <a14:foregroundMark x1="65333" y1="88839" x2="80889" y2="81250"/>
                        <a14:foregroundMark x1="80889" y1="81250" x2="98667" y2="60714"/>
                        <a14:foregroundMark x1="98229" y1="33482" x2="98222" y2="33036"/>
                        <a14:foregroundMark x1="98244" y1="34375" x2="98229" y2="33482"/>
                        <a14:foregroundMark x1="98251" y1="34821" x2="98244" y2="34375"/>
                        <a14:foregroundMark x1="98266" y1="35714" x2="98251" y2="34821"/>
                        <a14:foregroundMark x1="98273" y1="36161" x2="98266" y2="35714"/>
                        <a14:foregroundMark x1="98295" y1="37500" x2="98273" y2="36161"/>
                        <a14:foregroundMark x1="98597" y1="56350" x2="98330" y2="39732"/>
                        <a14:foregroundMark x1="98667" y1="60714" x2="98642" y2="59171"/>
                        <a14:foregroundMark x1="91111" y1="37500" x2="92000" y2="54464"/>
                        <a14:foregroundMark x1="92000" y1="54464" x2="82667" y2="79018"/>
                        <a14:foregroundMark x1="82667" y1="79018" x2="73333" y2="92857"/>
                        <a14:foregroundMark x1="73333" y1="92857" x2="68555" y2="96286"/>
                        <a14:foregroundMark x1="60272" y1="99324" x2="35111" y2="97768"/>
                        <a14:foregroundMark x1="35111" y1="97768" x2="46222" y2="95536"/>
                        <a14:foregroundMark x1="20861" y1="40541" x2="17333" y2="44196"/>
                        <a14:foregroundMark x1="26109" y1="35106" x2="25576" y2="35658"/>
                        <a14:foregroundMark x1="31556" y1="29464" x2="30094" y2="30979"/>
                        <a14:foregroundMark x1="14001" y1="54981" x2="13333" y2="57143"/>
                        <a14:foregroundMark x1="17333" y1="44196" x2="17102" y2="44944"/>
                        <a14:foregroundMark x1="13333" y1="57143" x2="23111" y2="68304"/>
                        <a14:foregroundMark x1="27502" y1="67735" x2="36889" y2="66518"/>
                        <a14:foregroundMark x1="23111" y1="68304" x2="25391" y2="68008"/>
                        <a14:foregroundMark x1="43771" y1="55537" x2="44444" y2="54464"/>
                        <a14:foregroundMark x1="36889" y1="66518" x2="42151" y2="58123"/>
                        <a14:foregroundMark x1="44444" y1="54464" x2="40863" y2="41154"/>
                        <a14:foregroundMark x1="36595" y1="34706" x2="31556" y2="29911"/>
                        <a14:foregroundMark x1="25955" y1="35281" x2="25566" y2="35654"/>
                        <a14:foregroundMark x1="31556" y1="29911" x2="30292" y2="31123"/>
                        <a14:foregroundMark x1="37778" y1="20089" x2="40975" y2="27746"/>
                        <a14:foregroundMark x1="53791" y1="56400" x2="53778" y2="57589"/>
                        <a14:foregroundMark x1="53916" y1="45296" x2="53810" y2="54757"/>
                        <a14:foregroundMark x1="54008" y1="37079" x2="53952" y2="42113"/>
                        <a14:foregroundMark x1="54028" y1="35268" x2="54027" y2="35357"/>
                        <a14:foregroundMark x1="54051" y1="33188" x2="54028" y2="35268"/>
                        <a14:foregroundMark x1="54187" y1="20972" x2="54184" y2="21282"/>
                        <a14:foregroundMark x1="54222" y1="17857" x2="54189" y2="20854"/>
                        <a14:foregroundMark x1="32580" y1="29463" x2="30803" y2="31494"/>
                        <a14:foregroundMark x1="40000" y1="20982" x2="37637" y2="23683"/>
                        <a14:foregroundMark x1="10577" y1="45264" x2="9333" y2="45982"/>
                        <a14:foregroundMark x1="19575" y1="40067" x2="12230" y2="44309"/>
                        <a14:foregroundMark x1="20889" y1="31696" x2="25060" y2="35467"/>
                        <a14:foregroundMark x1="25333" y1="33482" x2="25333" y2="33482"/>
                        <a14:foregroundMark x1="16444" y1="42857" x2="23111" y2="44196"/>
                        <a14:foregroundMark x1="20444" y1="64286" x2="20444" y2="55804"/>
                        <a14:foregroundMark x1="56817" y1="42522" x2="58270" y2="40289"/>
                        <a14:foregroundMark x1="46136" y1="58931" x2="54918" y2="45439"/>
                        <a14:foregroundMark x1="41778" y1="65625" x2="44483" y2="61470"/>
                        <a14:foregroundMark x1="64000" y1="17857" x2="64511" y2="25299"/>
                        <a14:foregroundMark x1="67824" y1="28810" x2="68444" y2="29018"/>
                        <a14:foregroundMark x1="75005" y1="34220" x2="76889" y2="35714"/>
                        <a14:foregroundMark x1="68444" y1="29018" x2="74879" y2="34120"/>
                        <a14:foregroundMark x1="76889" y1="35714" x2="76444" y2="41635"/>
                        <a14:foregroundMark x1="74540" y1="34436" x2="78667" y2="39732"/>
                        <a14:foregroundMark x1="70667" y1="29464" x2="73474" y2="33067"/>
                        <a14:foregroundMark x1="78667" y1="39732" x2="79227" y2="49295"/>
                        <a14:foregroundMark x1="56302" y1="78747" x2="52889" y2="80804"/>
                        <a14:foregroundMark x1="66222" y1="72768" x2="62709" y2="74886"/>
                        <a14:foregroundMark x1="65194" y1="75689" x2="65778" y2="75446"/>
                        <a14:foregroundMark x1="52889" y1="80804" x2="57166" y2="79026"/>
                        <a14:foregroundMark x1="65778" y1="75446" x2="71118" y2="66927"/>
                        <a14:foregroundMark x1="35556" y1="80357" x2="50222" y2="79018"/>
                        <a14:foregroundMark x1="50222" y1="79018" x2="53778" y2="75893"/>
                        <a14:foregroundMark x1="49553" y1="44674" x2="49333" y2="47321"/>
                        <a14:foregroundMark x1="31556" y1="28571" x2="24444" y2="39732"/>
                        <a14:foregroundMark x1="24444" y1="39732" x2="5778" y2="53125"/>
                        <a14:foregroundMark x1="35556" y1="22321" x2="22222" y2="32143"/>
                        <a14:foregroundMark x1="40889" y1="34821" x2="23556" y2="54911"/>
                        <a14:foregroundMark x1="16444" y1="56250" x2="32444" y2="62054"/>
                        <a14:foregroundMark x1="32444" y1="62054" x2="19556" y2="58036"/>
                        <a14:foregroundMark x1="19556" y1="58036" x2="17333" y2="56250"/>
                        <a14:foregroundMark x1="28444" y1="74107" x2="35111" y2="65179"/>
                        <a14:foregroundMark x1="35111" y1="65179" x2="58222" y2="64286"/>
                        <a14:foregroundMark x1="58222" y1="64286" x2="59111" y2="78571"/>
                        <a14:foregroundMark x1="59111" y1="78571" x2="68889" y2="72321"/>
                        <a14:foregroundMark x1="68889" y1="72321" x2="72444" y2="47321"/>
                        <a14:foregroundMark x1="72444" y1="47321" x2="71556" y2="37946"/>
                        <a14:foregroundMark x1="76444" y1="50000" x2="77333" y2="64732"/>
                        <a14:foregroundMark x1="77333" y1="64732" x2="75111" y2="73214"/>
                        <a14:foregroundMark x1="79111" y1="32589" x2="81778" y2="43304"/>
                        <a14:foregroundMark x1="62667" y1="36161" x2="62667" y2="37946"/>
                        <a14:foregroundMark x1="49778" y1="24107" x2="58222" y2="32143"/>
                        <a14:foregroundMark x1="58222" y1="32143" x2="58222" y2="32143"/>
                        <a14:foregroundMark x1="65333" y1="37054" x2="65778" y2="45982"/>
                        <a14:foregroundMark x1="49778" y1="41964" x2="59111" y2="29911"/>
                        <a14:foregroundMark x1="69333" y1="45982" x2="63556" y2="34375"/>
                        <a14:foregroundMark x1="63556" y1="34375" x2="53333" y2="41518"/>
                        <a14:foregroundMark x1="53333" y1="41518" x2="51111" y2="46875"/>
                        <a14:foregroundMark x1="46222" y1="19643" x2="38667" y2="28125"/>
                        <a14:foregroundMark x1="38667" y1="28125" x2="36889" y2="25000"/>
                        <a14:foregroundMark x1="80889" y1="41518" x2="72444" y2="50893"/>
                        <a14:foregroundMark x1="72444" y1="50893" x2="72000" y2="46875"/>
                        <a14:foregroundMark x1="44889" y1="30357" x2="38667" y2="39286"/>
                        <a14:foregroundMark x1="45778" y1="21429" x2="47556" y2="19196"/>
                        <a14:foregroundMark x1="23111" y1="71875" x2="36000" y2="69643"/>
                        <a14:foregroundMark x1="36000" y1="69643" x2="37333" y2="68304"/>
                        <a14:backgroundMark x1="0" y1="37946" x2="0" y2="37946"/>
                        <a14:backgroundMark x1="61333" y1="893" x2="61333" y2="893"/>
                        <a14:backgroundMark x1="59111" y1="446" x2="59111" y2="446"/>
                        <a14:backgroundMark x1="98222" y1="34375" x2="98222" y2="34375"/>
                        <a14:backgroundMark x1="99111" y1="33482" x2="99111" y2="33482"/>
                        <a14:backgroundMark x1="98222" y1="33036" x2="98222" y2="33036"/>
                        <a14:backgroundMark x1="99111" y1="35714" x2="99111" y2="35714"/>
                        <a14:backgroundMark x1="99556" y1="37500" x2="99556" y2="37500"/>
                        <a14:backgroundMark x1="98667" y1="34821" x2="98667" y2="34821"/>
                        <a14:backgroundMark x1="98667" y1="36161" x2="98667" y2="36161"/>
                        <a14:backgroundMark x1="99556" y1="38839" x2="99556" y2="38839"/>
                        <a14:backgroundMark x1="68000" y1="97768" x2="68000" y2="97768"/>
                        <a14:backgroundMark x1="65333" y1="98661" x2="65333" y2="98661"/>
                        <a14:backgroundMark x1="35111" y1="99107" x2="35111" y2="99107"/>
                        <a14:backgroundMark x1="39111" y1="99554" x2="39111" y2="99554"/>
                        <a14:backgroundMark x1="63111" y1="98661" x2="63111" y2="98661"/>
                        <a14:backgroundMark x1="65333" y1="98661" x2="65333" y2="98661"/>
                        <a14:backgroundMark x1="67556" y1="98661" x2="67556" y2="98661"/>
                        <a14:backgroundMark x1="65778" y1="98661" x2="65778" y2="98661"/>
                        <a14:backgroundMark x1="99556" y1="62054" x2="99556" y2="59375"/>
                        <a14:backgroundMark x1="99111" y1="37500" x2="99111" y2="39732"/>
                        <a14:backgroundMark x1="65333" y1="99554" x2="64444" y2="99554"/>
                        <a14:backgroundMark x1="69333" y1="97321" x2="60444" y2="9955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12693" y="1259776"/>
            <a:ext cx="4357816" cy="4338447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2B7A8AC-372A-46B6-91EE-D8883F0E0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8242" y="1496178"/>
            <a:ext cx="4597758" cy="118872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419" sz="2800" dirty="0"/>
              <a:t>¿Cuál es el objetivo en este caso?</a:t>
            </a:r>
            <a:endParaRPr lang="en-US" sz="2800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E2BD3A3-9952-47D0-A3C4-8F2DFC9AEB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98242" y="2670647"/>
            <a:ext cx="4597758" cy="379323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s-419" sz="2800" dirty="0"/>
              <a:t>Garantizar una vida sana y promover el bienestar de todos a todas las edades.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054238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 descr="Imagen que contiene persona, interior, niño, mirando&#10;&#10;Descripción generada automáticamente">
            <a:extLst>
              <a:ext uri="{FF2B5EF4-FFF2-40B4-BE49-F238E27FC236}">
                <a16:creationId xmlns:a16="http://schemas.microsoft.com/office/drawing/2014/main" id="{F289DD2F-759D-47A0-85FB-497D0C5987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14" r="13329"/>
          <a:stretch/>
        </p:blipFill>
        <p:spPr>
          <a:xfrm>
            <a:off x="3024842" y="1165411"/>
            <a:ext cx="7138489" cy="551768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16F790D-B26B-4EF1-A5FC-46F49110D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5438" y="174906"/>
            <a:ext cx="3081576" cy="853418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s-419" sz="5400" dirty="0"/>
              <a:t>¿Por qué?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706785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 descr="Imagen que contiene mesa, persona, mujer&#10;&#10;Descripción generada automáticamente">
            <a:extLst>
              <a:ext uri="{FF2B5EF4-FFF2-40B4-BE49-F238E27FC236}">
                <a16:creationId xmlns:a16="http://schemas.microsoft.com/office/drawing/2014/main" id="{FA96C05E-F8F4-4CD8-BBF4-C1B75FC164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3838" r="9091" b="5253"/>
          <a:stretch/>
        </p:blipFill>
        <p:spPr>
          <a:xfrm>
            <a:off x="4717914" y="2443722"/>
            <a:ext cx="6764843" cy="3805225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6F99406-F1A2-49DC-A6E2-1072CE0380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6443" y="407773"/>
            <a:ext cx="6283893" cy="156540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b="1" dirty="0"/>
              <a:t>Salud y bienestar en Guatemala</a:t>
            </a:r>
          </a:p>
        </p:txBody>
      </p:sp>
    </p:spTree>
    <p:extLst>
      <p:ext uri="{BB962C8B-B14F-4D97-AF65-F5344CB8AC3E}">
        <p14:creationId xmlns:p14="http://schemas.microsoft.com/office/powerpoint/2010/main" val="582395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8EA280-1D83-427E-B9D5-7A99BC8C0F5A}"/>
              </a:ext>
            </a:extLst>
          </p:cNvPr>
          <p:cNvSpPr txBox="1">
            <a:spLocks/>
          </p:cNvSpPr>
          <p:nvPr/>
        </p:nvSpPr>
        <p:spPr>
          <a:xfrm>
            <a:off x="1685925" y="-162348"/>
            <a:ext cx="10506075" cy="4457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/>
            <a:r>
              <a:rPr lang="es-ES" sz="6700" b="1" dirty="0">
                <a:solidFill>
                  <a:srgbClr val="70AD47">
                    <a:lumMod val="50000"/>
                  </a:srgbClr>
                </a:solidFill>
                <a:latin typeface="Calibri Light" panose="020F0302020204030204"/>
              </a:rPr>
              <a:t>Factores que afectan a la salud</a:t>
            </a:r>
            <a:br>
              <a:rPr kumimoji="0" lang="es-GT" sz="6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</a:br>
            <a:endParaRPr kumimoji="0" lang="es-GT" sz="60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pic>
        <p:nvPicPr>
          <p:cNvPr id="4098" name="Picture 2" descr="Resultado de imagen para factores que afectan a la salud">
            <a:extLst>
              <a:ext uri="{FF2B5EF4-FFF2-40B4-BE49-F238E27FC236}">
                <a16:creationId xmlns:a16="http://schemas.microsoft.com/office/drawing/2014/main" id="{89682A00-C263-451B-B61E-12BFFADCC6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251" b="98762" l="441" r="95480">
                        <a14:foregroundMark x1="14774" y1="18111" x2="19184" y2="11920"/>
                        <a14:foregroundMark x1="19184" y1="11920" x2="24917" y2="15170"/>
                        <a14:foregroundMark x1="27894" y1="9288" x2="16428" y2="10372"/>
                        <a14:foregroundMark x1="12224" y1="25542" x2="12099" y2="25992"/>
                        <a14:foregroundMark x1="16428" y1="10372" x2="12224" y2="25542"/>
                        <a14:foregroundMark x1="8858" y1="62002" x2="14353" y2="91965"/>
                        <a14:foregroundMark x1="8323" y1="59083" x2="8484" y2="59961"/>
                        <a14:foregroundMark x1="8286" y1="58881" x2="8120" y2="57974"/>
                        <a14:foregroundMark x1="54395" y1="88907" x2="74244" y2="83698"/>
                        <a14:foregroundMark x1="55333" y1="64659" x2="55183" y2="65320"/>
                        <a14:foregroundMark x1="52481" y1="77245" x2="67034" y2="76935"/>
                        <a14:foregroundMark x1="67034" y1="76935" x2="72856" y2="73954"/>
                        <a14:foregroundMark x1="86552" y1="62436" x2="87541" y2="56192"/>
                        <a14:foregroundMark x1="87541" y1="56192" x2="78416" y2="58847"/>
                        <a14:foregroundMark x1="64894" y1="50923" x2="65532" y2="50041"/>
                        <a14:foregroundMark x1="54417" y1="65401" x2="55088" y2="64474"/>
                        <a14:foregroundMark x1="82800" y1="34365" x2="82249" y2="37307"/>
                        <a14:foregroundMark x1="89746" y1="42724" x2="90739" y2="34675"/>
                        <a14:foregroundMark x1="90739" y1="34675" x2="91180" y2="58359"/>
                        <a14:foregroundMark x1="91180" y1="58359" x2="90408" y2="51858"/>
                        <a14:foregroundMark x1="58545" y1="11146" x2="69680" y2="5108"/>
                        <a14:foregroundMark x1="17655" y1="6323" x2="30873" y2="8959"/>
                        <a14:foregroundMark x1="24637" y1="5847" x2="22492" y2="12539"/>
                        <a14:foregroundMark x1="4851" y1="65325" x2="4079" y2="74149"/>
                        <a14:foregroundMark x1="4079" y1="74149" x2="7497" y2="83127"/>
                        <a14:foregroundMark x1="7497" y1="83127" x2="10805" y2="85294"/>
                        <a14:foregroundMark x1="1456" y1="79412" x2="1103" y2="80650"/>
                        <a14:foregroundMark x1="3749" y1="71362" x2="2206" y2="76778"/>
                        <a14:foregroundMark x1="1103" y1="80650" x2="2756" y2="80805"/>
                        <a14:foregroundMark x1="551" y1="73994" x2="4300" y2="80186"/>
                        <a14:foregroundMark x1="4300" y1="80186" x2="4300" y2="80186"/>
                        <a14:foregroundMark x1="17089" y1="6347" x2="17089" y2="6347"/>
                        <a14:foregroundMark x1="17861" y1="7121" x2="17861" y2="7121"/>
                        <a14:foregroundMark x1="17530" y1="6502" x2="17530" y2="6502"/>
                        <a14:foregroundMark x1="17530" y1="6502" x2="17530" y2="6502"/>
                        <a14:foregroundMark x1="17530" y1="6502" x2="17530" y2="6502"/>
                        <a14:foregroundMark x1="17200" y1="6656" x2="17200" y2="6656"/>
                        <a14:foregroundMark x1="17530" y1="6656" x2="17530" y2="6656"/>
                        <a14:foregroundMark x1="17200" y1="6192" x2="17200" y2="6192"/>
                        <a14:foregroundMark x1="17200" y1="6192" x2="17200" y2="6192"/>
                        <a14:foregroundMark x1="17089" y1="6347" x2="17089" y2="6347"/>
                        <a14:foregroundMark x1="17751" y1="6966" x2="17530" y2="6966"/>
                        <a14:foregroundMark x1="94708" y1="40093" x2="95480" y2="46130"/>
                        <a14:backgroundMark x1="6284" y1="50310" x2="6615" y2="41022"/>
                        <a14:backgroundMark x1="6505" y1="51084" x2="10474" y2="51084"/>
                        <a14:backgroundMark x1="5843" y1="47833" x2="8710" y2="58669"/>
                        <a14:backgroundMark x1="331" y1="73839" x2="331" y2="79412"/>
                        <a14:backgroundMark x1="6725" y1="49226" x2="10915" y2="32972"/>
                        <a14:backgroundMark x1="10915" y1="32972" x2="11136" y2="26006"/>
                        <a14:backgroundMark x1="9813" y1="34675" x2="7166" y2="44737"/>
                        <a14:backgroundMark x1="7166" y1="44737" x2="11577" y2="31424"/>
                        <a14:backgroundMark x1="10033" y1="32353" x2="10364" y2="40248"/>
                        <a14:backgroundMark x1="10364" y1="40248" x2="4079" y2="47678"/>
                        <a14:backgroundMark x1="4079" y1="47678" x2="7387" y2="41331"/>
                        <a14:backgroundMark x1="7387" y1="41331" x2="9372" y2="34056"/>
                        <a14:backgroundMark x1="9372" y1="34056" x2="10474" y2="32353"/>
                        <a14:backgroundMark x1="11577" y1="26161" x2="12018" y2="28793"/>
                        <a14:backgroundMark x1="12238" y1="26935" x2="12238" y2="26935"/>
                        <a14:backgroundMark x1="12238" y1="25851" x2="12238" y2="25851"/>
                        <a14:backgroundMark x1="12018" y1="26780" x2="12018" y2="26780"/>
                        <a14:backgroundMark x1="14884" y1="6656" x2="14884" y2="6656"/>
                        <a14:backgroundMark x1="14884" y1="6656" x2="14884" y2="6656"/>
                        <a14:backgroundMark x1="14884" y1="6656" x2="14884" y2="6656"/>
                        <a14:backgroundMark x1="14002" y1="5882" x2="14002" y2="5882"/>
                        <a14:backgroundMark x1="15215" y1="6192" x2="15215" y2="6192"/>
                        <a14:backgroundMark x1="15766" y1="6192" x2="15766" y2="6192"/>
                        <a14:backgroundMark x1="14774" y1="5573" x2="14774" y2="5573"/>
                        <a14:backgroundMark x1="14774" y1="5573" x2="14774" y2="5573"/>
                        <a14:backgroundMark x1="13671" y1="5573" x2="15168" y2="6347"/>
                        <a14:backgroundMark x1="25248" y1="3870" x2="25248" y2="3870"/>
                        <a14:backgroundMark x1="24917" y1="3560" x2="26020" y2="3715"/>
                        <a14:backgroundMark x1="16097" y1="5263" x2="17171" y2="6192"/>
                        <a14:backgroundMark x1="32304" y1="6966" x2="33627" y2="11300"/>
                        <a14:backgroundMark x1="12348" y1="26471" x2="12348" y2="26471"/>
                        <a14:backgroundMark x1="12018" y1="25542" x2="12018" y2="25542"/>
                        <a14:backgroundMark x1="12018" y1="25542" x2="12018" y2="25542"/>
                        <a14:backgroundMark x1="12018" y1="25542" x2="12018" y2="25542"/>
                        <a14:backgroundMark x1="12018" y1="26471" x2="12018" y2="26471"/>
                        <a14:backgroundMark x1="12018" y1="26471" x2="12018" y2="26471"/>
                        <a14:backgroundMark x1="12018" y1="26471" x2="12018" y2="26471"/>
                        <a14:backgroundMark x1="8600" y1="60217" x2="8049" y2="60217"/>
                        <a14:backgroundMark x1="8049" y1="60217" x2="8490" y2="57121"/>
                        <a14:backgroundMark x1="8600" y1="59598" x2="8049" y2="53870"/>
                        <a14:backgroundMark x1="9813" y1="59288" x2="9372" y2="59288"/>
                        <a14:backgroundMark x1="9372" y1="59288" x2="8931" y2="59288"/>
                        <a14:backgroundMark x1="8931" y1="59288" x2="8931" y2="59288"/>
                        <a14:backgroundMark x1="8600" y1="59288" x2="8600" y2="59288"/>
                        <a14:backgroundMark x1="8379" y1="59288" x2="8379" y2="59288"/>
                        <a14:backgroundMark x1="8379" y1="59288" x2="8379" y2="59288"/>
                        <a14:backgroundMark x1="8159" y1="57276" x2="8159" y2="57276"/>
                        <a14:backgroundMark x1="26351" y1="97833" x2="20287" y2="98297"/>
                        <a14:backgroundMark x1="20287" y1="98297" x2="14664" y2="96440"/>
                        <a14:backgroundMark x1="14664" y1="96440" x2="20948" y2="98916"/>
                        <a14:backgroundMark x1="20948" y1="98916" x2="47409" y2="90402"/>
                        <a14:backgroundMark x1="52370" y1="72601" x2="54245" y2="69505"/>
                        <a14:backgroundMark x1="52260" y1="89009" x2="47409" y2="89009"/>
                        <a14:backgroundMark x1="48181" y1="90248" x2="48181" y2="90248"/>
                        <a14:backgroundMark x1="47850" y1="91486" x2="49283" y2="91331"/>
                        <a14:backgroundMark x1="52481" y1="88854" x2="52811" y2="91331"/>
                        <a14:backgroundMark x1="47189" y1="88854" x2="48401" y2="93498"/>
                        <a14:backgroundMark x1="11797" y1="96440" x2="18523" y2="93344"/>
                        <a14:backgroundMark x1="13671" y1="93808" x2="15766" y2="92724"/>
                        <a14:backgroundMark x1="54686" y1="67337" x2="52701" y2="75851"/>
                        <a14:backgroundMark x1="52701" y1="75851" x2="51929" y2="77399"/>
                        <a14:backgroundMark x1="53914" y1="66409" x2="54686" y2="67957"/>
                        <a14:backgroundMark x1="53804" y1="65635" x2="54355" y2="68421"/>
                        <a14:backgroundMark x1="51709" y1="80960" x2="52922" y2="76006"/>
                        <a14:backgroundMark x1="56560" y1="63313" x2="64057" y2="65325"/>
                        <a14:backgroundMark x1="64057" y1="65325" x2="72547" y2="62074"/>
                        <a14:backgroundMark x1="56670" y1="62074" x2="60639" y2="56656"/>
                        <a14:backgroundMark x1="60639" y1="56656" x2="66703" y2="53715"/>
                        <a14:backgroundMark x1="66703" y1="53715" x2="72878" y2="54025"/>
                        <a14:backgroundMark x1="72878" y1="54025" x2="77178" y2="60836"/>
                        <a14:backgroundMark x1="77178" y1="60836" x2="82029" y2="84985"/>
                        <a14:backgroundMark x1="75083" y1="69350" x2="79162" y2="83437"/>
                        <a14:backgroundMark x1="73870" y1="67647" x2="76516" y2="86223"/>
                        <a14:backgroundMark x1="71224" y1="55108" x2="73870" y2="62539"/>
                        <a14:backgroundMark x1="73870" y1="62539" x2="74862" y2="62693"/>
                        <a14:backgroundMark x1="75413" y1="65944" x2="75413" y2="65015"/>
                        <a14:backgroundMark x1="74531" y1="66409" x2="76406" y2="61920"/>
                        <a14:backgroundMark x1="75854" y1="67802" x2="76406" y2="61765"/>
                        <a14:backgroundMark x1="74531" y1="63313" x2="75083" y2="60372"/>
                        <a14:backgroundMark x1="73980" y1="63158" x2="76075" y2="66718"/>
                        <a14:backgroundMark x1="77839" y1="66718" x2="75854" y2="66563"/>
                        <a14:backgroundMark x1="80265" y1="69505" x2="86880" y2="69505"/>
                        <a14:backgroundMark x1="86880" y1="69505" x2="87431" y2="68576"/>
                        <a14:backgroundMark x1="80706" y1="68576" x2="86549" y2="66099"/>
                        <a14:backgroundMark x1="85116" y1="64706" x2="87431" y2="64551"/>
                        <a14:backgroundMark x1="63506" y1="65635" x2="63727" y2="64706"/>
                        <a14:backgroundMark x1="63837" y1="64087" x2="68247" y2="63158"/>
                        <a14:backgroundMark x1="63727" y1="61920" x2="67585" y2="61765"/>
                        <a14:backgroundMark x1="58655" y1="55882" x2="56119" y2="59133"/>
                        <a14:backgroundMark x1="59647" y1="56347" x2="59537" y2="58669"/>
                        <a14:backgroundMark x1="56560" y1="62074" x2="56560" y2="60217"/>
                        <a14:backgroundMark x1="60529" y1="55108" x2="59537" y2="56966"/>
                        <a14:backgroundMark x1="55127" y1="61610" x2="57993" y2="63777"/>
                        <a14:backgroundMark x1="67365" y1="47833" x2="75965" y2="36378"/>
                        <a14:backgroundMark x1="75965" y1="36378" x2="75965" y2="36223"/>
                        <a14:backgroundMark x1="66262" y1="48297" x2="68798" y2="47833"/>
                        <a14:backgroundMark x1="61521" y1="53251" x2="65380" y2="5309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1516" y="2233056"/>
            <a:ext cx="5044517" cy="3592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1074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833090B7-A340-44F1-980A-0267239276AE}"/>
              </a:ext>
            </a:extLst>
          </p:cNvPr>
          <p:cNvSpPr txBox="1">
            <a:spLocks/>
          </p:cNvSpPr>
          <p:nvPr/>
        </p:nvSpPr>
        <p:spPr>
          <a:xfrm>
            <a:off x="1747520" y="1124841"/>
            <a:ext cx="8696960" cy="14961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/>
            <a:r>
              <a:rPr lang="es-ES" sz="6700" b="1" dirty="0">
                <a:solidFill>
                  <a:srgbClr val="70AD47">
                    <a:lumMod val="50000"/>
                  </a:srgbClr>
                </a:solidFill>
                <a:latin typeface="Calibri Light" panose="020F0302020204030204"/>
              </a:rPr>
              <a:t>Mortalidad infantil</a:t>
            </a:r>
            <a:br>
              <a:rPr kumimoji="0" lang="es-GT" sz="6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</a:br>
            <a:endParaRPr kumimoji="0" lang="es-GT" sz="60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74060BF0-4232-47EC-B555-8BE0819F5D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0755" y="2651126"/>
            <a:ext cx="3341690" cy="13589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sz="6700" b="1" dirty="0">
                <a:solidFill>
                  <a:srgbClr val="70AD47">
                    <a:lumMod val="50000"/>
                  </a:srgbClr>
                </a:solidFill>
                <a:latin typeface="Calibri Light" panose="020F0302020204030204"/>
              </a:rPr>
              <a:t>VIH/SIDA</a:t>
            </a:r>
            <a:endParaRPr lang="es-ES" sz="5400" b="1" dirty="0">
              <a:solidFill>
                <a:srgbClr val="70AD47">
                  <a:lumMod val="50000"/>
                </a:srgbClr>
              </a:solidFill>
              <a:latin typeface="Calibri Light" panose="020F0302020204030204"/>
            </a:endParaRP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D239A748-029D-4FCA-BC0D-D497EBDBF2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2400" y="4237037"/>
            <a:ext cx="6745514" cy="1325563"/>
          </a:xfrm>
        </p:spPr>
        <p:txBody>
          <a:bodyPr/>
          <a:lstStyle/>
          <a:p>
            <a:r>
              <a:rPr lang="es-ES" sz="6700" b="1" dirty="0">
                <a:ln>
                  <a:noFill/>
                </a:ln>
                <a:solidFill>
                  <a:srgbClr val="70AD47">
                    <a:lumMod val="50000"/>
                  </a:srgbClr>
                </a:solidFill>
                <a:latin typeface="Calibri Light" panose="020F0302020204030204"/>
                <a:ea typeface="+mn-ea"/>
                <a:cs typeface="+mn-cs"/>
              </a:rPr>
              <a:t>Pobreza</a:t>
            </a:r>
            <a:endParaRPr lang="es-MX" sz="7200" dirty="0"/>
          </a:p>
        </p:txBody>
      </p:sp>
    </p:spTree>
    <p:extLst>
      <p:ext uri="{BB962C8B-B14F-4D97-AF65-F5344CB8AC3E}">
        <p14:creationId xmlns:p14="http://schemas.microsoft.com/office/powerpoint/2010/main" val="381090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12D0336-F240-4FC1-B43B-3C92022DA5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456598" y="-687448"/>
            <a:ext cx="10018713" cy="3124201"/>
          </a:xfrm>
        </p:spPr>
        <p:txBody>
          <a:bodyPr/>
          <a:lstStyle/>
          <a:p>
            <a:pPr marL="0" indent="0" algn="ctr">
              <a:buNone/>
            </a:pPr>
            <a:r>
              <a:rPr lang="es-ES" sz="6700" b="1" dirty="0">
                <a:solidFill>
                  <a:srgbClr val="70AD47">
                    <a:lumMod val="50000"/>
                  </a:srgbClr>
                </a:solidFill>
                <a:latin typeface="Calibri Light" panose="020F0302020204030204"/>
              </a:rPr>
              <a:t>Visitas</a:t>
            </a:r>
            <a:endParaRPr lang="es-GT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0B1A53F5-4848-4E36-99A6-FC0EBACCD1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5175" y="4421248"/>
            <a:ext cx="3473072" cy="1953603"/>
          </a:xfrm>
          <a:prstGeom prst="rect">
            <a:avLst/>
          </a:prstGeo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76CCBA0F-7D24-4F2D-A074-A4F0E9E24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903897"/>
            <a:ext cx="7723915" cy="1065711"/>
          </a:xfrm>
        </p:spPr>
        <p:txBody>
          <a:bodyPr>
            <a:noAutofit/>
          </a:bodyPr>
          <a:lstStyle/>
          <a:p>
            <a:r>
              <a:rPr lang="es-ES" b="1" dirty="0">
                <a:ln>
                  <a:noFill/>
                </a:ln>
                <a:solidFill>
                  <a:srgbClr val="70AD47">
                    <a:lumMod val="50000"/>
                  </a:srgbClr>
                </a:solidFill>
                <a:latin typeface="Calibri Light" panose="020F0302020204030204"/>
                <a:ea typeface="+mn-ea"/>
                <a:cs typeface="+mn-cs"/>
              </a:rPr>
              <a:t>•Presentación.</a:t>
            </a:r>
            <a:br>
              <a:rPr lang="es-ES" b="1" dirty="0">
                <a:ln>
                  <a:noFill/>
                </a:ln>
                <a:solidFill>
                  <a:srgbClr val="70AD47">
                    <a:lumMod val="50000"/>
                  </a:srgbClr>
                </a:solidFill>
                <a:latin typeface="Calibri Light" panose="020F0302020204030204"/>
                <a:ea typeface="+mn-ea"/>
                <a:cs typeface="+mn-cs"/>
              </a:rPr>
            </a:br>
            <a:endParaRPr lang="es-MX" dirty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39A53DD5-389E-4B92-ACC2-9DEE821CE764}"/>
              </a:ext>
            </a:extLst>
          </p:cNvPr>
          <p:cNvSpPr/>
          <p:nvPr/>
        </p:nvSpPr>
        <p:spPr>
          <a:xfrm>
            <a:off x="3129221" y="3075057"/>
            <a:ext cx="672084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4000" b="1" dirty="0">
                <a:solidFill>
                  <a:srgbClr val="70AD47">
                    <a:lumMod val="50000"/>
                  </a:srgbClr>
                </a:solidFill>
                <a:latin typeface="Calibri Light" panose="020F0302020204030204"/>
                <a:ea typeface="+mj-ea"/>
                <a:cs typeface="+mj-cs"/>
              </a:rPr>
              <a:t>•Charla de Enfermedades.</a:t>
            </a:r>
            <a:endParaRPr lang="es-GT" sz="4000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3EBF4839-810B-4F68-963F-E7A02A934506}"/>
              </a:ext>
            </a:extLst>
          </p:cNvPr>
          <p:cNvSpPr/>
          <p:nvPr/>
        </p:nvSpPr>
        <p:spPr>
          <a:xfrm>
            <a:off x="4486504" y="4421247"/>
            <a:ext cx="672084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4000" b="1" dirty="0">
                <a:solidFill>
                  <a:srgbClr val="70AD47">
                    <a:lumMod val="50000"/>
                  </a:srgbClr>
                </a:solidFill>
                <a:latin typeface="Calibri Light" panose="020F0302020204030204"/>
                <a:ea typeface="+mj-ea"/>
                <a:cs typeface="+mj-cs"/>
              </a:rPr>
              <a:t>•Actividades.</a:t>
            </a:r>
            <a:endParaRPr lang="es-GT" sz="4000" dirty="0"/>
          </a:p>
        </p:txBody>
      </p:sp>
      <p:pic>
        <p:nvPicPr>
          <p:cNvPr id="8" name="Marcador de contenido 3">
            <a:extLst>
              <a:ext uri="{FF2B5EF4-FFF2-40B4-BE49-F238E27FC236}">
                <a16:creationId xmlns:a16="http://schemas.microsoft.com/office/drawing/2014/main" id="{E2D7B41F-D411-444B-AD73-367D1B1A24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5579" y="535874"/>
            <a:ext cx="3473072" cy="1953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899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F5100EED-3CF4-4642-BD01-7F2905A26A6E}"/>
              </a:ext>
            </a:extLst>
          </p:cNvPr>
          <p:cNvSpPr/>
          <p:nvPr/>
        </p:nvSpPr>
        <p:spPr>
          <a:xfrm>
            <a:off x="1709058" y="1055570"/>
            <a:ext cx="6720840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5000" b="1" dirty="0">
                <a:solidFill>
                  <a:srgbClr val="70AD47">
                    <a:lumMod val="50000"/>
                  </a:srgbClr>
                </a:solidFill>
                <a:latin typeface="Calibri Light" panose="020F0302020204030204"/>
                <a:ea typeface="+mj-ea"/>
                <a:cs typeface="+mj-cs"/>
              </a:rPr>
              <a:t>•Teléfono descompuesto.</a:t>
            </a:r>
            <a:endParaRPr lang="es-GT" sz="5000" dirty="0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F1375329-5502-4DA2-BD12-89B6E065FA4E}"/>
              </a:ext>
            </a:extLst>
          </p:cNvPr>
          <p:cNvSpPr/>
          <p:nvPr/>
        </p:nvSpPr>
        <p:spPr>
          <a:xfrm>
            <a:off x="3058586" y="2508813"/>
            <a:ext cx="6720840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5000" b="1" dirty="0">
                <a:solidFill>
                  <a:srgbClr val="70AD47">
                    <a:lumMod val="50000"/>
                  </a:srgbClr>
                </a:solidFill>
                <a:latin typeface="Calibri Light" panose="020F0302020204030204"/>
                <a:ea typeface="+mj-ea"/>
                <a:cs typeface="+mj-cs"/>
              </a:rPr>
              <a:t>•Convivencia.</a:t>
            </a:r>
            <a:endParaRPr lang="es-GT" sz="5000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4FD1DA7A-F614-4185-899F-AA7BA4FC92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902" b="9727"/>
          <a:stretch/>
        </p:blipFill>
        <p:spPr>
          <a:xfrm>
            <a:off x="9779426" y="650763"/>
            <a:ext cx="1688843" cy="2533162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02CC2FFF-9493-4C2E-8FB8-20307ED530B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3080"/>
          <a:stretch/>
        </p:blipFill>
        <p:spPr>
          <a:xfrm>
            <a:off x="4348543" y="4222682"/>
            <a:ext cx="4532811" cy="2011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806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EE2522A-3991-4B92-9735-501EDC0DC8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87986" y="816076"/>
            <a:ext cx="4223657" cy="116719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Arial Black" panose="020B0A04020102020204" pitchFamily="34" charset="0"/>
              </a:rPr>
              <a:t>V</a:t>
            </a:r>
            <a:r>
              <a:rPr lang="en-US" kern="1200" dirty="0">
                <a:solidFill>
                  <a:schemeClr val="tx1"/>
                </a:solidFill>
                <a:latin typeface="Arial Black" panose="020B0A04020102020204" pitchFamily="34" charset="0"/>
              </a:rPr>
              <a:t>alores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061C8833-AB78-43EC-8BAB-9A56C716A25D}"/>
              </a:ext>
            </a:extLst>
          </p:cNvPr>
          <p:cNvSpPr/>
          <p:nvPr/>
        </p:nvSpPr>
        <p:spPr>
          <a:xfrm>
            <a:off x="4718957" y="1640719"/>
            <a:ext cx="6792686" cy="440120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s-GT" sz="4000" dirty="0"/>
              <a:t>•Respeto</a:t>
            </a:r>
          </a:p>
          <a:p>
            <a:r>
              <a:rPr lang="es-GT" sz="4000" dirty="0"/>
              <a:t>   •Honestidad</a:t>
            </a:r>
          </a:p>
          <a:p>
            <a:r>
              <a:rPr lang="es-GT" sz="4000" dirty="0"/>
              <a:t>      •Solidaridad</a:t>
            </a:r>
          </a:p>
          <a:p>
            <a:r>
              <a:rPr lang="es-GT" sz="4000" dirty="0"/>
              <a:t>         •Amistad</a:t>
            </a:r>
          </a:p>
          <a:p>
            <a:r>
              <a:rPr lang="es-GT" sz="4000" dirty="0"/>
              <a:t>            •Bondad</a:t>
            </a:r>
          </a:p>
          <a:p>
            <a:r>
              <a:rPr lang="es-GT" sz="4000" dirty="0"/>
              <a:t>               •Compromiso</a:t>
            </a:r>
          </a:p>
          <a:p>
            <a:r>
              <a:rPr lang="es-GT" sz="4000" dirty="0"/>
              <a:t>                  •Paciencia</a:t>
            </a:r>
            <a:endParaRPr lang="es-ES" sz="9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77129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AE8ACC01-E242-4BB0-809C-84777A940B2A}"/>
              </a:ext>
            </a:extLst>
          </p:cNvPr>
          <p:cNvSpPr/>
          <p:nvPr/>
        </p:nvSpPr>
        <p:spPr>
          <a:xfrm>
            <a:off x="4221662" y="4075670"/>
            <a:ext cx="349307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Específicos:</a:t>
            </a:r>
            <a:endParaRPr lang="es-ES" sz="5400" b="1" cap="none" spc="0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951A8CF8-5E98-43D0-9E6B-FFF6040FE617}"/>
              </a:ext>
            </a:extLst>
          </p:cNvPr>
          <p:cNvSpPr/>
          <p:nvPr/>
        </p:nvSpPr>
        <p:spPr>
          <a:xfrm>
            <a:off x="2558351" y="2320665"/>
            <a:ext cx="262687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General:</a:t>
            </a:r>
            <a:endParaRPr lang="es-ES" sz="5400" b="1" cap="none" spc="0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88EC017B-5E49-46CF-88CF-1B4E73E7009C}"/>
              </a:ext>
            </a:extLst>
          </p:cNvPr>
          <p:cNvSpPr/>
          <p:nvPr/>
        </p:nvSpPr>
        <p:spPr>
          <a:xfrm>
            <a:off x="4399895" y="508340"/>
            <a:ext cx="292266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Objetivos</a:t>
            </a:r>
          </a:p>
        </p:txBody>
      </p:sp>
      <p:pic>
        <p:nvPicPr>
          <p:cNvPr id="2050" name="Picture 2" descr="Resultado de imagen para primeros auxilios">
            <a:extLst>
              <a:ext uri="{FF2B5EF4-FFF2-40B4-BE49-F238E27FC236}">
                <a16:creationId xmlns:a16="http://schemas.microsoft.com/office/drawing/2014/main" id="{58B879AF-D356-4AFA-ABDA-58F97240DA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070" b="98256" l="4096" r="89420">
                        <a14:foregroundMark x1="14334" y1="45349" x2="20819" y2="42442"/>
                        <a14:foregroundMark x1="15017" y1="38953" x2="19795" y2="41860"/>
                        <a14:foregroundMark x1="12628" y1="41279" x2="13652" y2="41860"/>
                        <a14:foregroundMark x1="14334" y1="36047" x2="14334" y2="36047"/>
                        <a14:foregroundMark x1="45392" y1="9302" x2="45392" y2="9302"/>
                        <a14:foregroundMark x1="50512" y1="4651" x2="50512" y2="4651"/>
                        <a14:foregroundMark x1="75085" y1="90698" x2="75085" y2="90698"/>
                        <a14:foregroundMark x1="74403" y1="84884" x2="74403" y2="84884"/>
                        <a14:foregroundMark x1="76109" y1="87791" x2="76109" y2="87791"/>
                        <a14:foregroundMark x1="71672" y1="93023" x2="77816" y2="89535"/>
                        <a14:foregroundMark x1="79522" y1="88372" x2="81229" y2="86628"/>
                        <a14:foregroundMark x1="68601" y1="98256" x2="75085" y2="93605"/>
                        <a14:foregroundMark x1="81570" y1="84884" x2="83252" y2="88067"/>
                        <a14:foregroundMark x1="10922" y1="62209" x2="7509" y2="80233"/>
                        <a14:foregroundMark x1="7509" y1="80233" x2="11263" y2="67442"/>
                        <a14:foregroundMark x1="9215" y1="60465" x2="7509" y2="77326"/>
                        <a14:foregroundMark x1="5461" y1="63953" x2="4096" y2="77907"/>
                        <a14:foregroundMark x1="6826" y1="60465" x2="7509" y2="59302"/>
                        <a14:foregroundMark x1="37884" y1="76744" x2="40273" y2="81395"/>
                        <a14:foregroundMark x1="67918" y1="83721" x2="70307" y2="87791"/>
                        <a14:backgroundMark x1="85666" y1="90698" x2="85666" y2="90698"/>
                        <a14:backgroundMark x1="86007" y1="90116" x2="86007" y2="90116"/>
                        <a14:backgroundMark x1="84642" y1="90116" x2="84642" y2="90116"/>
                        <a14:backgroundMark x1="84642" y1="88953" x2="89420" y2="86047"/>
                        <a14:backgroundMark x1="84300" y1="93605" x2="86348" y2="88372"/>
                        <a14:backgroundMark x1="81911" y1="93023" x2="88396" y2="85465"/>
                        <a14:backgroundMark x1="84642" y1="89535" x2="84300" y2="85465"/>
                        <a14:backgroundMark x1="83618" y1="87791" x2="84983" y2="8488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2290" y="4369291"/>
            <a:ext cx="3293498" cy="1933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Resultado de imagen para concientizar">
            <a:extLst>
              <a:ext uri="{FF2B5EF4-FFF2-40B4-BE49-F238E27FC236}">
                <a16:creationId xmlns:a16="http://schemas.microsoft.com/office/drawing/2014/main" id="{53283C41-1ADF-49BF-A886-68E772A67B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667" b="94000" l="9851" r="89851">
                        <a14:foregroundMark x1="55522" y1="13333" x2="55522" y2="13333"/>
                        <a14:foregroundMark x1="43582" y1="92667" x2="54030" y2="94000"/>
                        <a14:foregroundMark x1="54030" y1="94000" x2="57910" y2="92000"/>
                        <a14:foregroundMark x1="54328" y1="4667" x2="54030" y2="2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9584" y="2089374"/>
            <a:ext cx="3816209" cy="170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3122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DD8780-9B2B-4319-99E8-6C511BFC5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6700" b="1" dirty="0">
                <a:ln>
                  <a:noFill/>
                </a:ln>
                <a:solidFill>
                  <a:srgbClr val="70AD47">
                    <a:lumMod val="50000"/>
                  </a:srgbClr>
                </a:solidFill>
                <a:latin typeface="Calibri Light" panose="020F0302020204030204"/>
              </a:rPr>
              <a:t>Justificación</a:t>
            </a:r>
            <a:endParaRPr lang="es-GT" dirty="0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0A078264-22B3-4D26-A62E-D8ADF22B0E34}"/>
              </a:ext>
            </a:extLst>
          </p:cNvPr>
          <p:cNvSpPr/>
          <p:nvPr/>
        </p:nvSpPr>
        <p:spPr>
          <a:xfrm>
            <a:off x="2582820" y="2318406"/>
            <a:ext cx="7821693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¿Qué importancia tiene el proyecto?</a:t>
            </a:r>
          </a:p>
        </p:txBody>
      </p:sp>
      <p:pic>
        <p:nvPicPr>
          <p:cNvPr id="1026" name="Picture 2" descr="Resultado de imagen para importancia del plan k'atun 2032">
            <a:extLst>
              <a:ext uri="{FF2B5EF4-FFF2-40B4-BE49-F238E27FC236}">
                <a16:creationId xmlns:a16="http://schemas.microsoft.com/office/drawing/2014/main" id="{531C5B0E-546E-430F-821C-F125BA77B7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701" b="89691" l="9653" r="89575">
                        <a14:foregroundMark x1="23552" y1="38660" x2="27027" y2="41753"/>
                        <a14:foregroundMark x1="22394" y1="30412" x2="25869" y2="34021"/>
                        <a14:foregroundMark x1="16602" y1="46907" x2="21622" y2="43299"/>
                        <a14:foregroundMark x1="26255" y1="48969" x2="34363" y2="54124"/>
                        <a14:foregroundMark x1="34363" y1="54124" x2="38224" y2="42784"/>
                        <a14:foregroundMark x1="38224" y1="42784" x2="38224" y2="41753"/>
                        <a14:foregroundMark x1="68475" y1="67526" x2="75290" y2="68041"/>
                        <a14:foregroundMark x1="34363" y1="64948" x2="68475" y2="67526"/>
                        <a14:foregroundMark x1="59750" y1="57216" x2="66023" y2="54639"/>
                        <a14:foregroundMark x1="55985" y1="58763" x2="59750" y2="57216"/>
                        <a14:foregroundMark x1="66023" y1="54639" x2="72587" y2="47423"/>
                        <a14:foregroundMark x1="72587" y1="47423" x2="72587" y2="46907"/>
                        <a14:foregroundMark x1="70270" y1="39691" x2="71815" y2="33505"/>
                        <a14:foregroundMark x1="71815" y1="29381" x2="71815" y2="29381"/>
                        <a14:foregroundMark x1="76062" y1="44845" x2="79537" y2="44845"/>
                        <a14:foregroundMark x1="57915" y1="7732" x2="55598" y2="11856"/>
                        <a14:foregroundMark x1="45560" y1="6701" x2="51351" y2="12887"/>
                        <a14:foregroundMark x1="42857" y1="9278" x2="43243" y2="12887"/>
                        <a14:foregroundMark x1="24324" y1="86082" x2="48649" y2="87113"/>
                        <a14:foregroundMark x1="15830" y1="35567" x2="20077" y2="40206"/>
                        <a14:foregroundMark x1="66023" y1="87113" x2="66023" y2="87113"/>
                        <a14:foregroundMark x1="69884" y1="87113" x2="69884" y2="87113"/>
                        <a14:foregroundMark x1="52124" y1="87113" x2="52124" y2="87113"/>
                        <a14:foregroundMark x1="79923" y1="36082" x2="79923" y2="36082"/>
                        <a14:backgroundMark x1="33977" y1="91753" x2="33977" y2="91753"/>
                        <a14:backgroundMark x1="37838" y1="91237" x2="37838" y2="91237"/>
                        <a14:backgroundMark x1="72587" y1="66495" x2="72587" y2="66495"/>
                        <a14:backgroundMark x1="72587" y1="68041" x2="72587" y2="68041"/>
                        <a14:backgroundMark x1="71815" y1="67526" x2="71815" y2="67526"/>
                        <a14:backgroundMark x1="74517" y1="67526" x2="74517" y2="67526"/>
                        <a14:backgroundMark x1="71429" y1="68557" x2="71429" y2="68557"/>
                        <a14:backgroundMark x1="74903" y1="68557" x2="74903" y2="68557"/>
                        <a14:backgroundMark x1="75676" y1="68557" x2="75676" y2="68557"/>
                        <a14:backgroundMark x1="73359" y1="68557" x2="73359" y2="68557"/>
                        <a14:backgroundMark x1="74903" y1="68557" x2="74903" y2="68557"/>
                        <a14:backgroundMark x1="75676" y1="68041" x2="75676" y2="68041"/>
                        <a14:backgroundMark x1="71042" y1="67526" x2="71042" y2="67526"/>
                        <a14:backgroundMark x1="64093" y1="57216" x2="64093" y2="57216"/>
                        <a14:backgroundMark x1="72973" y1="47423" x2="72973" y2="47423"/>
                        <a14:backgroundMark x1="32046" y1="58247" x2="32046" y2="58247"/>
                        <a14:backgroundMark x1="53668" y1="90206" x2="53668" y2="902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0114" y="3027586"/>
            <a:ext cx="4355770" cy="3262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131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3155A0-31A1-4F17-B69E-4B9F62FBAB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sz="6700" b="1" dirty="0">
                <a:ln>
                  <a:noFill/>
                </a:ln>
                <a:solidFill>
                  <a:srgbClr val="70AD47">
                    <a:lumMod val="50000"/>
                  </a:srgbClr>
                </a:solidFill>
                <a:latin typeface="Calibri Light" panose="020F0302020204030204"/>
              </a:rPr>
              <a:t>¿Cuál es la importancia de tener buena salud y bienestar?</a:t>
            </a:r>
            <a:endParaRPr lang="es-GT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4E2B5B8-9185-4A17-80F9-397E23E879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sz="3600" dirty="0"/>
              <a:t>Nuestra salud debe ser una prioridad.</a:t>
            </a:r>
          </a:p>
          <a:p>
            <a:r>
              <a:rPr lang="es-ES" sz="3600" dirty="0"/>
              <a:t>Para tener una calidad de vida excelente.</a:t>
            </a:r>
          </a:p>
          <a:p>
            <a:r>
              <a:rPr lang="es-ES" sz="3600" dirty="0"/>
              <a:t>Garantizar una vida sana.</a:t>
            </a:r>
            <a:endParaRPr lang="es-GT" sz="3600" dirty="0"/>
          </a:p>
        </p:txBody>
      </p:sp>
    </p:spTree>
    <p:extLst>
      <p:ext uri="{BB962C8B-B14F-4D97-AF65-F5344CB8AC3E}">
        <p14:creationId xmlns:p14="http://schemas.microsoft.com/office/powerpoint/2010/main" val="3282111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9AB95492-DFC8-482E-ADFB-16E438220FF8}"/>
              </a:ext>
            </a:extLst>
          </p:cNvPr>
          <p:cNvSpPr txBox="1">
            <a:spLocks/>
          </p:cNvSpPr>
          <p:nvPr/>
        </p:nvSpPr>
        <p:spPr>
          <a:xfrm>
            <a:off x="2806065" y="514350"/>
            <a:ext cx="8166735" cy="25640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GT" sz="6700" b="1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50000"/>
                  </a:srgb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Diferencia entre salud y bienestar </a:t>
            </a:r>
            <a:br>
              <a:rPr kumimoji="0" lang="es-GT" sz="6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</a:br>
            <a:endParaRPr kumimoji="0" lang="es-GT" sz="60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58F5B09E-B23B-405A-B28C-7EA118CC29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7946" y="2820159"/>
            <a:ext cx="4697989" cy="3523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382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69128" y="334283"/>
            <a:ext cx="7772400" cy="1468755"/>
          </a:xfrm>
        </p:spPr>
        <p:txBody>
          <a:bodyPr/>
          <a:lstStyle/>
          <a:p>
            <a:r>
              <a:rPr lang="es-ES" sz="5400" b="1" dirty="0">
                <a:solidFill>
                  <a:srgbClr val="70AD47">
                    <a:lumMod val="50000"/>
                  </a:srgbClr>
                </a:solidFill>
                <a:latin typeface="Calibri Light" panose="020F0302020204030204"/>
              </a:rPr>
              <a:t>La Salud.</a:t>
            </a:r>
            <a:endParaRPr lang="es-GT" sz="54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B5EF05B-A615-482E-90AA-38B09D6D685F}"/>
              </a:ext>
            </a:extLst>
          </p:cNvPr>
          <p:cNvSpPr txBox="1">
            <a:spLocks/>
          </p:cNvSpPr>
          <p:nvPr/>
        </p:nvSpPr>
        <p:spPr>
          <a:xfrm>
            <a:off x="-2763385" y="1208314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6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GT"/>
              <a:t>Nivel subjetivo</a:t>
            </a:r>
            <a:endParaRPr lang="es-GT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5AA97FD-0C0C-4779-841A-EB361FEE9106}"/>
              </a:ext>
            </a:extLst>
          </p:cNvPr>
          <p:cNvSpPr txBox="1">
            <a:spLocks/>
          </p:cNvSpPr>
          <p:nvPr/>
        </p:nvSpPr>
        <p:spPr>
          <a:xfrm>
            <a:off x="3485694" y="3429000"/>
            <a:ext cx="7772400" cy="642258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 lnSpcReduction="10000"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6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GT" sz="4000" dirty="0"/>
              <a:t>¿Que provoca y como solucionarlo?</a:t>
            </a:r>
          </a:p>
        </p:txBody>
      </p:sp>
      <p:pic>
        <p:nvPicPr>
          <p:cNvPr id="8" name="Picture">
            <a:extLst>
              <a:ext uri="{FF2B5EF4-FFF2-40B4-BE49-F238E27FC236}">
                <a16:creationId xmlns:a16="http://schemas.microsoft.com/office/drawing/2014/main" id="{22F8B87D-1504-4FE9-B9D7-924E29BA99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638" b="89911" l="1975" r="95691">
                        <a14:foregroundMark x1="31418" y1="9792" x2="39318" y2="6528"/>
                        <a14:foregroundMark x1="39318" y1="6528" x2="39677" y2="6528"/>
                        <a14:foregroundMark x1="51885" y1="7122" x2="57451" y2="5638"/>
                        <a14:foregroundMark x1="39138" y1="5638" x2="39138" y2="5638"/>
                        <a14:foregroundMark x1="21185" y1="58457" x2="11849" y2="59941"/>
                        <a14:foregroundMark x1="2154" y1="33828" x2="23519" y2="27300"/>
                        <a14:foregroundMark x1="88689" y1="40059" x2="90305" y2="52819"/>
                        <a14:foregroundMark x1="90305" y1="52819" x2="82047" y2="56083"/>
                        <a14:foregroundMark x1="82047" y1="56083" x2="75583" y2="62315"/>
                        <a14:foregroundMark x1="75583" y1="62315" x2="73788" y2="66469"/>
                        <a14:foregroundMark x1="95691" y1="55786" x2="95691" y2="71513"/>
                        <a14:foregroundMark x1="55296" y1="75074" x2="56194" y2="77151"/>
                        <a14:foregroundMark x1="4488" y1="58160" x2="7720" y2="58160"/>
                        <a14:foregroundMark x1="70197" y1="86647" x2="70197" y2="8664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972846" y="4002880"/>
            <a:ext cx="4685754" cy="2520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879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7288130" y="546017"/>
            <a:ext cx="4256170" cy="959153"/>
          </a:xfrm>
        </p:spPr>
        <p:txBody>
          <a:bodyPr>
            <a:normAutofit fontScale="90000"/>
          </a:bodyPr>
          <a:lstStyle/>
          <a:p>
            <a:r>
              <a:rPr lang="es-GT" dirty="0"/>
              <a:t>BIENESTAR</a:t>
            </a:r>
          </a:p>
        </p:txBody>
      </p:sp>
      <p:sp>
        <p:nvSpPr>
          <p:cNvPr id="6" name="1 Título">
            <a:extLst>
              <a:ext uri="{FF2B5EF4-FFF2-40B4-BE49-F238E27FC236}">
                <a16:creationId xmlns:a16="http://schemas.microsoft.com/office/drawing/2014/main" id="{4CD6ADE8-CE21-4DAF-8BDB-30AF270197A5}"/>
              </a:ext>
            </a:extLst>
          </p:cNvPr>
          <p:cNvSpPr txBox="1">
            <a:spLocks/>
          </p:cNvSpPr>
          <p:nvPr/>
        </p:nvSpPr>
        <p:spPr>
          <a:xfrm>
            <a:off x="3429000" y="1540769"/>
            <a:ext cx="3634242" cy="936104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6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GT" sz="4000" dirty="0"/>
              <a:t>Bienestar social </a:t>
            </a:r>
          </a:p>
        </p:txBody>
      </p:sp>
      <p:pic>
        <p:nvPicPr>
          <p:cNvPr id="7" name="15 Marcador de posición de imagen">
            <a:extLst>
              <a:ext uri="{FF2B5EF4-FFF2-40B4-BE49-F238E27FC236}">
                <a16:creationId xmlns:a16="http://schemas.microsoft.com/office/drawing/2014/main" id="{28D80751-4098-47D1-BA46-B36ED7ABF45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" t="-3129" r="7042" b="3129"/>
          <a:stretch/>
        </p:blipFill>
        <p:spPr bwMode="auto">
          <a:xfrm>
            <a:off x="6757998" y="3029744"/>
            <a:ext cx="4786302" cy="3095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4108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B0C8355B-3B22-4A19-B29A-82A381A63F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7790" y="210070"/>
            <a:ext cx="8577247" cy="3218930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B291A416-EB51-4E85-A7FC-B226F4CA6A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478" b="99378" l="9804" r="89706">
                        <a14:foregroundMark x1="46569" y1="8706" x2="55719" y2="8458"/>
                        <a14:foregroundMark x1="28595" y1="13682" x2="59314" y2="16791"/>
                        <a14:foregroundMark x1="59314" y1="16791" x2="71078" y2="10075"/>
                        <a14:foregroundMark x1="71078" y1="10075" x2="81209" y2="11070"/>
                        <a14:foregroundMark x1="24510" y1="8209" x2="32026" y2="9577"/>
                        <a14:foregroundMark x1="29248" y1="9080" x2="43301" y2="5473"/>
                        <a14:foregroundMark x1="43301" y1="5473" x2="62745" y2="4478"/>
                        <a14:foregroundMark x1="57516" y1="41915" x2="58333" y2="73383"/>
                        <a14:foregroundMark x1="31536" y1="92040" x2="63399" y2="89428"/>
                        <a14:foregroundMark x1="63399" y1="89428" x2="72549" y2="87189"/>
                        <a14:foregroundMark x1="47712" y1="95771" x2="54085" y2="94030"/>
                        <a14:foregroundMark x1="17810" y1="29851" x2="22059" y2="32338"/>
                        <a14:foregroundMark x1="20588" y1="37189" x2="19935" y2="51493"/>
                        <a14:foregroundMark x1="19935" y1="51493" x2="18301" y2="54353"/>
                        <a14:foregroundMark x1="18791" y1="58209" x2="20752" y2="72761"/>
                        <a14:foregroundMark x1="20752" y1="72761" x2="21078" y2="72761"/>
                        <a14:foregroundMark x1="19281" y1="82587" x2="20588" y2="87189"/>
                        <a14:foregroundMark x1="38197" y1="96215" x2="38913" y2="96248"/>
                        <a14:foregroundMark x1="37858" y1="96498" x2="38612" y2="96705"/>
                        <a14:foregroundMark x1="66373" y1="95407" x2="72059" y2="94154"/>
                        <a14:foregroundMark x1="54568" y1="98010" x2="55808" y2="97737"/>
                        <a14:foregroundMark x1="52885" y1="98381" x2="54568" y2="98010"/>
                        <a14:foregroundMark x1="48693" y1="96517" x2="83497" y2="91667"/>
                        <a14:foregroundMark x1="83497" y1="20771" x2="86765" y2="37189"/>
                        <a14:foregroundMark x1="81209" y1="10697" x2="83007" y2="12065"/>
                        <a14:backgroundMark x1="38562" y1="97637" x2="50980" y2="99751"/>
                        <a14:backgroundMark x1="52778" y1="98259" x2="45425" y2="98632"/>
                        <a14:backgroundMark x1="27124" y1="96269" x2="33007" y2="97637"/>
                        <a14:backgroundMark x1="55556" y1="98010" x2="55556" y2="98010"/>
                        <a14:backgroundMark x1="55556" y1="98010" x2="60948" y2="98632"/>
                        <a14:backgroundMark x1="67810" y1="96891" x2="57353" y2="98632"/>
                        <a14:backgroundMark x1="82516" y1="93035" x2="84477" y2="93035"/>
                        <a14:backgroundMark x1="60621" y1="96891" x2="65523" y2="97637"/>
                        <a14:backgroundMark x1="21078" y1="90920" x2="37092" y2="97139"/>
                        <a14:backgroundMark x1="37092" y1="97139" x2="37582" y2="97637"/>
                        <a14:backgroundMark x1="39052" y1="97637" x2="33497" y2="98632"/>
                        <a14:backgroundMark x1="13235" y1="83706" x2="15196" y2="91294"/>
                        <a14:backgroundMark x1="16503" y1="85448" x2="16013" y2="93035"/>
                        <a14:backgroundMark x1="38072" y1="97264" x2="40359" y2="9763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362829" y="2549663"/>
            <a:ext cx="2450231" cy="3218930"/>
          </a:xfrm>
          <a:prstGeom prst="rect">
            <a:avLst/>
          </a:prstGeom>
        </p:spPr>
      </p:pic>
      <p:pic>
        <p:nvPicPr>
          <p:cNvPr id="3076" name="Picture 4" descr="Resultado de imagen para relacion entre salud y bienestar">
            <a:extLst>
              <a:ext uri="{FF2B5EF4-FFF2-40B4-BE49-F238E27FC236}">
                <a16:creationId xmlns:a16="http://schemas.microsoft.com/office/drawing/2014/main" id="{5F378D63-4583-4B14-BFB1-17618D60FC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4162" y="1423116"/>
            <a:ext cx="3080861" cy="2005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94E6787B-139E-4AE8-9E5F-D26E594126A3}"/>
              </a:ext>
            </a:extLst>
          </p:cNvPr>
          <p:cNvSpPr/>
          <p:nvPr/>
        </p:nvSpPr>
        <p:spPr>
          <a:xfrm>
            <a:off x="2283327" y="4244853"/>
            <a:ext cx="707950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¿Qué relación existe entre estas?</a:t>
            </a:r>
          </a:p>
        </p:txBody>
      </p:sp>
    </p:spTree>
    <p:extLst>
      <p:ext uri="{BB962C8B-B14F-4D97-AF65-F5344CB8AC3E}">
        <p14:creationId xmlns:p14="http://schemas.microsoft.com/office/powerpoint/2010/main" val="3978825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3C97D866-0F77-45DF-8EB7-C3D116B32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4F9B1DE5-8736-46A8-986F-7D93EABD78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DEF5C121-2BFC-4684-A8AE-AAC74878E8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8DDBAAB4-8BAF-4FAB-99AC-C59B579A0B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195B7BE3-689C-4566-858A-873632B1BC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4" name="Freeform 10">
              <a:extLst>
                <a:ext uri="{FF2B5EF4-FFF2-40B4-BE49-F238E27FC236}">
                  <a16:creationId xmlns:a16="http://schemas.microsoft.com/office/drawing/2014/main" id="{5220C0B1-373C-427C-85C1-E40FC7A9D1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5" name="Freeform 11">
              <a:extLst>
                <a:ext uri="{FF2B5EF4-FFF2-40B4-BE49-F238E27FC236}">
                  <a16:creationId xmlns:a16="http://schemas.microsoft.com/office/drawing/2014/main" id="{66BCB563-408A-4114-85A8-266D3943E8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61B1D17-4193-4A7A-A456-16B3E6E52D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A6863BA3-86CE-4E19-A9B2-C8CD3D8141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D0F1E85B-B620-4481-AF30-7F63374976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786ED306-183F-43FB-9CCE-1654227437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48B640DB-18BC-440C-97B9-9D70EAD35D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B2F341A2-6DA3-4FD4-98D3-DEB4D2DD47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32059881-5222-4218-910F-AF5FBAB868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5" name="Rounded Rectangle 16">
            <a:extLst>
              <a:ext uri="{FF2B5EF4-FFF2-40B4-BE49-F238E27FC236}">
                <a16:creationId xmlns:a16="http://schemas.microsoft.com/office/drawing/2014/main" id="{12BF4AB5-4AFA-4CE1-835A-A52B25B637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72279" y="648931"/>
            <a:ext cx="8930745" cy="5231964"/>
          </a:xfrm>
          <a:prstGeom prst="roundRect">
            <a:avLst>
              <a:gd name="adj" fmla="val 4834"/>
            </a:avLst>
          </a:prstGeom>
          <a:solidFill>
            <a:srgbClr val="FFFFFF"/>
          </a:solidFill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en-US" dirty="0"/>
              <a:t> </a:t>
            </a:r>
          </a:p>
        </p:txBody>
      </p:sp>
      <p:pic>
        <p:nvPicPr>
          <p:cNvPr id="3" name="Picture 4" descr="Imagen relacionada">
            <a:extLst>
              <a:ext uri="{FF2B5EF4-FFF2-40B4-BE49-F238E27FC236}">
                <a16:creationId xmlns:a16="http://schemas.microsoft.com/office/drawing/2014/main" id="{E43233CB-CDEA-4324-A7FF-D0BD955BCA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64983" y="1516177"/>
            <a:ext cx="4808156" cy="3401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BF2BF507-CA2E-4C80-8233-406DEA7EF2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4079" y="2481754"/>
            <a:ext cx="5108599" cy="1894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866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Verde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1A9F9826-882C-40B9-8F38-5A3B8CFD196D}"/>
    </a:ext>
  </a:extLst>
</a:theme>
</file>

<file path=ppt/theme/theme2.xml><?xml version="1.0" encoding="utf-8"?>
<a:theme xmlns:a="http://schemas.openxmlformats.org/drawingml/2006/main" name="DividendVTI">
  <a:themeElements>
    <a:clrScheme name="">
      <a:dk1>
        <a:srgbClr val="000000"/>
      </a:dk1>
      <a:lt1>
        <a:srgbClr val="FFFFFF"/>
      </a:lt1>
      <a:dk2>
        <a:srgbClr val="243141"/>
      </a:dk2>
      <a:lt2>
        <a:srgbClr val="E8E3E2"/>
      </a:lt2>
      <a:accent1>
        <a:srgbClr val="7DA9B1"/>
      </a:accent1>
      <a:accent2>
        <a:srgbClr val="7F98BA"/>
      </a:accent2>
      <a:accent3>
        <a:srgbClr val="9696C6"/>
      </a:accent3>
      <a:accent4>
        <a:srgbClr val="977FBA"/>
      </a:accent4>
      <a:accent5>
        <a:srgbClr val="BD94C5"/>
      </a:accent5>
      <a:accent6>
        <a:srgbClr val="BA7FAB"/>
      </a:accent6>
      <a:hlink>
        <a:srgbClr val="AC7165"/>
      </a:hlink>
      <a:folHlink>
        <a:srgbClr val="7F7F7F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</TotalTime>
  <Words>163</Words>
  <Application>Microsoft Office PowerPoint</Application>
  <PresentationFormat>Panorámica</PresentationFormat>
  <Paragraphs>41</Paragraphs>
  <Slides>18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18</vt:i4>
      </vt:variant>
    </vt:vector>
  </HeadingPairs>
  <TitlesOfParts>
    <vt:vector size="26" baseType="lpstr">
      <vt:lpstr>Arial</vt:lpstr>
      <vt:lpstr>Arial Black</vt:lpstr>
      <vt:lpstr>Calibri Light</vt:lpstr>
      <vt:lpstr>Corbel</vt:lpstr>
      <vt:lpstr>Gill Sans MT</vt:lpstr>
      <vt:lpstr>Wingdings 2</vt:lpstr>
      <vt:lpstr>Parallax</vt:lpstr>
      <vt:lpstr>DividendVTI</vt:lpstr>
      <vt:lpstr>Presentación de PowerPoint</vt:lpstr>
      <vt:lpstr>Presentación de PowerPoint</vt:lpstr>
      <vt:lpstr>Justificación</vt:lpstr>
      <vt:lpstr>¿Cuál es la importancia de tener buena salud y bienestar?</vt:lpstr>
      <vt:lpstr>Presentación de PowerPoint</vt:lpstr>
      <vt:lpstr>La Salud.</vt:lpstr>
      <vt:lpstr>BIENESTAR</vt:lpstr>
      <vt:lpstr>Presentación de PowerPoint</vt:lpstr>
      <vt:lpstr>Presentación de PowerPoint</vt:lpstr>
      <vt:lpstr>Salud y bienestar</vt:lpstr>
      <vt:lpstr>¿Cuál es el objetivo en este caso?</vt:lpstr>
      <vt:lpstr>¿Por qué?</vt:lpstr>
      <vt:lpstr>Salud y bienestar en Guatemala</vt:lpstr>
      <vt:lpstr>Presentación de PowerPoint</vt:lpstr>
      <vt:lpstr>Pobreza</vt:lpstr>
      <vt:lpstr>•Presentación. </vt:lpstr>
      <vt:lpstr>Presentación de PowerPoint</vt:lpstr>
      <vt:lpstr>Valores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FAMILIA</dc:creator>
  <cp:lastModifiedBy>FAMILIA</cp:lastModifiedBy>
  <cp:revision>14</cp:revision>
  <dcterms:created xsi:type="dcterms:W3CDTF">2019-08-17T21:33:15Z</dcterms:created>
  <dcterms:modified xsi:type="dcterms:W3CDTF">2019-08-17T22:35:51Z</dcterms:modified>
</cp:coreProperties>
</file>